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3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5"/>
  </p:notesMasterIdLst>
  <p:sldIdLst>
    <p:sldId id="313" r:id="rId2"/>
    <p:sldId id="339" r:id="rId3"/>
    <p:sldId id="314" r:id="rId4"/>
    <p:sldId id="343" r:id="rId5"/>
    <p:sldId id="344" r:id="rId6"/>
    <p:sldId id="340" r:id="rId7"/>
    <p:sldId id="315" r:id="rId8"/>
    <p:sldId id="350" r:id="rId9"/>
    <p:sldId id="310" r:id="rId10"/>
    <p:sldId id="319" r:id="rId11"/>
    <p:sldId id="321" r:id="rId12"/>
    <p:sldId id="258" r:id="rId13"/>
    <p:sldId id="323" r:id="rId14"/>
    <p:sldId id="324" r:id="rId15"/>
    <p:sldId id="325" r:id="rId16"/>
    <p:sldId id="327" r:id="rId17"/>
    <p:sldId id="326" r:id="rId18"/>
    <p:sldId id="349" r:id="rId19"/>
    <p:sldId id="334" r:id="rId20"/>
    <p:sldId id="335" r:id="rId21"/>
    <p:sldId id="322" r:id="rId22"/>
    <p:sldId id="341" r:id="rId23"/>
    <p:sldId id="342" r:id="rId24"/>
    <p:sldId id="331" r:id="rId25"/>
    <p:sldId id="337" r:id="rId26"/>
    <p:sldId id="330" r:id="rId27"/>
    <p:sldId id="265" r:id="rId28"/>
    <p:sldId id="336" r:id="rId29"/>
    <p:sldId id="308" r:id="rId30"/>
    <p:sldId id="348" r:id="rId31"/>
    <p:sldId id="346" r:id="rId32"/>
    <p:sldId id="329" r:id="rId33"/>
    <p:sldId id="332" r:id="rId3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FFFF99"/>
    <a:srgbClr val="FFFF66"/>
    <a:srgbClr val="636462"/>
    <a:srgbClr val="003A65"/>
    <a:srgbClr val="BBD236"/>
    <a:srgbClr val="5D9FCA"/>
    <a:srgbClr val="006B85"/>
    <a:srgbClr val="D3562A"/>
    <a:srgbClr val="E2231A"/>
    <a:srgbClr val="BE1E2D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1" autoAdjust="0"/>
    <p:restoredTop sz="94714" autoAdjust="0"/>
  </p:normalViewPr>
  <p:slideViewPr>
    <p:cSldViewPr snapToObjects="1">
      <p:cViewPr varScale="1">
        <p:scale>
          <a:sx n="88" d="100"/>
          <a:sy n="88" d="100"/>
        </p:scale>
        <p:origin x="-1050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Objects="1">
      <p:cViewPr varScale="1">
        <p:scale>
          <a:sx n="70" d="100"/>
          <a:sy n="70" d="100"/>
        </p:scale>
        <p:origin x="-2766" y="-108"/>
      </p:cViewPr>
      <p:guideLst>
        <p:guide orient="horz" pos="2880"/>
        <p:guide pos="2160"/>
      </p:guideLst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828E6B-7EA2-6244-960C-159F7266F368}" type="datetimeFigureOut">
              <a:rPr lang="en-US" smtClean="0"/>
              <a:pPr/>
              <a:t>4/12/2016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A345DB-A25A-B14F-859B-BDC0188E6D0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7270200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9471540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9471540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8625249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9471540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378466"/>
            <a:ext cx="8153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7200" y="3112034"/>
            <a:ext cx="4383741" cy="1306285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rgbClr val="003A65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This is a subtitle for the presentation that can be extended to three lines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1936375" y="2405344"/>
            <a:ext cx="1725152" cy="400110"/>
          </a:xfrm>
        </p:spPr>
        <p:txBody>
          <a:bodyPr wrap="none" anchor="ctr">
            <a:spAutoFit/>
          </a:bodyPr>
          <a:lstStyle>
            <a:lvl1pPr marL="0" indent="0">
              <a:buNone/>
              <a:defRPr sz="2000" b="1">
                <a:solidFill>
                  <a:srgbClr val="BBD236"/>
                </a:solidFill>
              </a:defRPr>
            </a:lvl1pPr>
          </a:lstStyle>
          <a:p>
            <a:pPr lvl="0"/>
            <a:r>
              <a:rPr lang="en-US" dirty="0" smtClean="0"/>
              <a:t>Add Number</a:t>
            </a:r>
            <a:endParaRPr lang="en-US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457201" y="2405344"/>
            <a:ext cx="16482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000" b="1" i="0" dirty="0" smtClean="0">
                <a:solidFill>
                  <a:srgbClr val="BBD236"/>
                </a:solidFill>
                <a:latin typeface="Arial" charset="0"/>
                <a:ea typeface="Arial" charset="0"/>
                <a:cs typeface="Arial" charset="0"/>
              </a:rPr>
              <a:t>Session ID:</a:t>
            </a:r>
            <a:endParaRPr lang="en-US" sz="2000" b="1" i="0" dirty="0">
              <a:solidFill>
                <a:srgbClr val="BBD236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1" hasCustomPrompt="1"/>
          </p:nvPr>
        </p:nvSpPr>
        <p:spPr>
          <a:xfrm>
            <a:off x="799766" y="6239435"/>
            <a:ext cx="2719521" cy="307922"/>
          </a:xfrm>
        </p:spPr>
        <p:txBody>
          <a:bodyPr>
            <a:noAutofit/>
          </a:bodyPr>
          <a:lstStyle>
            <a:lvl1pPr marL="0" indent="0">
              <a:buNone/>
              <a:defRPr sz="1400" baseline="0">
                <a:solidFill>
                  <a:srgbClr val="5D9FCA"/>
                </a:solidFill>
              </a:defRPr>
            </a:lvl1pPr>
          </a:lstStyle>
          <a:p>
            <a:pPr lvl="0"/>
            <a:r>
              <a:rPr lang="en-US" smtClean="0"/>
              <a:t>@ Enter </a:t>
            </a:r>
            <a:r>
              <a:rPr lang="en-US" dirty="0" smtClean="0"/>
              <a:t>Twitter Handle</a:t>
            </a:r>
            <a:endParaRPr lang="en-US" dirty="0"/>
          </a:p>
        </p:txBody>
      </p:sp>
      <p:sp>
        <p:nvSpPr>
          <p:cNvPr id="23" name="TextBox 22"/>
          <p:cNvSpPr txBox="1"/>
          <p:nvPr userDrawn="1"/>
        </p:nvSpPr>
        <p:spPr>
          <a:xfrm>
            <a:off x="457200" y="4710313"/>
            <a:ext cx="3000615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00" b="1" i="0" dirty="0" smtClean="0">
                <a:solidFill>
                  <a:srgbClr val="636462"/>
                </a:solidFill>
                <a:latin typeface="Arial" charset="0"/>
                <a:ea typeface="Arial" charset="0"/>
                <a:cs typeface="Arial" charset="0"/>
              </a:rPr>
              <a:t>Prepared by:</a:t>
            </a:r>
            <a:endParaRPr lang="en-US" sz="1300" b="1" i="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5072063"/>
            <a:ext cx="3813175" cy="984250"/>
          </a:xfrm>
        </p:spPr>
        <p:txBody>
          <a:bodyPr>
            <a:normAutofit/>
          </a:bodyPr>
          <a:lstStyle>
            <a:lvl1pPr marL="0" indent="0">
              <a:buNone/>
              <a:defRPr sz="1300" baseline="0">
                <a:solidFill>
                  <a:srgbClr val="636462"/>
                </a:solidFill>
              </a:defRPr>
            </a:lvl1pPr>
          </a:lstStyle>
          <a:p>
            <a:pPr lvl="0"/>
            <a:r>
              <a:rPr lang="en-US" dirty="0" smtClean="0"/>
              <a:t>John Smith</a:t>
            </a:r>
          </a:p>
          <a:p>
            <a:pPr lvl="0"/>
            <a:r>
              <a:rPr lang="en-US" dirty="0" smtClean="0"/>
              <a:t>Title</a:t>
            </a:r>
          </a:p>
          <a:p>
            <a:pPr lvl="0"/>
            <a:r>
              <a:rPr lang="en-US" dirty="0" smtClean="0"/>
              <a:t>Company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70916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435100"/>
            <a:ext cx="3916883" cy="4301067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30106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0478213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7457" y="4557191"/>
            <a:ext cx="5486400" cy="41619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277457" y="612775"/>
            <a:ext cx="5486400" cy="38322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77457" y="5123929"/>
            <a:ext cx="5486400" cy="59107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2090324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- Option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199" y="729984"/>
            <a:ext cx="8181975" cy="2509318"/>
          </a:xfrm>
        </p:spPr>
        <p:txBody>
          <a:bodyPr/>
          <a:lstStyle>
            <a:lvl1pPr>
              <a:defRPr>
                <a:solidFill>
                  <a:srgbClr val="BBD236"/>
                </a:solidFill>
              </a:defRPr>
            </a:lvl1pPr>
          </a:lstStyle>
          <a:p>
            <a:r>
              <a:rPr lang="en-US" dirty="0" smtClean="0"/>
              <a:t>This is the section header to use for each agenda item.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7200" y="4172430"/>
            <a:ext cx="6489166" cy="2243738"/>
          </a:xfrm>
        </p:spPr>
        <p:txBody>
          <a:bodyPr>
            <a:normAutofit/>
          </a:bodyPr>
          <a:lstStyle>
            <a:lvl1pPr marL="0" indent="0" algn="l">
              <a:buNone/>
              <a:defRPr sz="20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This is a subtitle or </a:t>
            </a:r>
            <a:r>
              <a:rPr lang="en-US" smtClean="0"/>
              <a:t>bulleted list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xmlns="" val="12964309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-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199" y="729984"/>
            <a:ext cx="8162925" cy="250931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This is the presentation title that can be up to three lines in length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7200" y="4172430"/>
            <a:ext cx="8162924" cy="2243738"/>
          </a:xfrm>
        </p:spPr>
        <p:txBody>
          <a:bodyPr>
            <a:normAutofit/>
          </a:bodyPr>
          <a:lstStyle>
            <a:lvl1pPr marL="0" indent="0" algn="l">
              <a:buNone/>
              <a:defRPr sz="20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This is a subtitle or </a:t>
            </a:r>
            <a:r>
              <a:rPr lang="en-US" smtClean="0"/>
              <a:t>bulleted list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xmlns="" val="446039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-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" y="729984"/>
            <a:ext cx="8172450" cy="2509318"/>
          </a:xfrm>
        </p:spPr>
        <p:txBody>
          <a:bodyPr/>
          <a:lstStyle>
            <a:lvl1pPr>
              <a:defRPr>
                <a:solidFill>
                  <a:srgbClr val="003A65"/>
                </a:solidFill>
              </a:defRPr>
            </a:lvl1pPr>
          </a:lstStyle>
          <a:p>
            <a:r>
              <a:rPr lang="en-US" dirty="0" smtClean="0"/>
              <a:t>This is the presentation title that can be up to three lines in length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7200" y="4172430"/>
            <a:ext cx="8172450" cy="2243738"/>
          </a:xfrm>
        </p:spPr>
        <p:txBody>
          <a:bodyPr>
            <a:normAutofit/>
          </a:bodyPr>
          <a:lstStyle>
            <a:lvl1pPr marL="0" indent="0" algn="l">
              <a:buNone/>
              <a:defRPr sz="20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This is a subtitle or </a:t>
            </a:r>
            <a:r>
              <a:rPr lang="en-US" smtClean="0"/>
              <a:t>bulleted list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xmlns="" val="1257356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3A65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chemeClr val="accent1">
                  <a:lumMod val="75000"/>
                </a:schemeClr>
              </a:buClr>
              <a:buFont typeface="Arial" pitchFamily="34" charset="0"/>
              <a:buChar char="▪"/>
              <a:defRPr sz="2200"/>
            </a:lvl1pPr>
            <a:lvl2pPr>
              <a:buClr>
                <a:schemeClr val="accent1">
                  <a:lumMod val="75000"/>
                </a:schemeClr>
              </a:buClr>
              <a:defRPr sz="2000"/>
            </a:lvl2pPr>
            <a:lvl3pPr>
              <a:buClr>
                <a:schemeClr val="accent1">
                  <a:lumMod val="75000"/>
                </a:schemeClr>
              </a:buClr>
              <a:defRPr sz="1800"/>
            </a:lvl3pPr>
            <a:lvl4pPr>
              <a:buClr>
                <a:schemeClr val="accent1">
                  <a:lumMod val="75000"/>
                </a:schemeClr>
              </a:buClr>
              <a:defRPr sz="1600"/>
            </a:lvl4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5830941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3981450" cy="4104216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6817" y="1600200"/>
            <a:ext cx="3939508" cy="4104217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xmlns="" val="12757766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838575" cy="639762"/>
          </a:xfrm>
        </p:spPr>
        <p:txBody>
          <a:bodyPr anchor="b">
            <a:no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838575" cy="3550708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46731" y="1535113"/>
            <a:ext cx="3949594" cy="639762"/>
          </a:xfrm>
        </p:spPr>
        <p:txBody>
          <a:bodyPr anchor="b">
            <a:no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46731" y="2174875"/>
            <a:ext cx="3949594" cy="3550708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7139190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3463915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5303479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39125" cy="9010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67060"/>
            <a:ext cx="8239125" cy="47629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68236" y="6502923"/>
            <a:ext cx="4764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6354ABE3-2555-AC48-921D-BBEF8BC4B0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6327600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2" r:id="rId4"/>
    <p:sldLayoutId id="2147483650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000" b="1" kern="1200">
          <a:solidFill>
            <a:srgbClr val="006B85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community.oracle.com/" TargetMode="External"/><Relationship Id="rId2" Type="http://schemas.openxmlformats.org/officeDocument/2006/relationships/hyperlink" Target="http://www.freelists.org/list/oracle-l" TargetMode="Externa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speakers@ioug.org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datavirtualizer.com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://allthingsoracle.com/" TargetMode="External"/><Relationship Id="rId5" Type="http://schemas.openxmlformats.org/officeDocument/2006/relationships/hyperlink" Target="https://jonathanlewis.wordpress.com/" TargetMode="External"/><Relationship Id="rId4" Type="http://schemas.openxmlformats.org/officeDocument/2006/relationships/hyperlink" Target="http://blog.delphix.com/kyle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orapub.com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www.youtube.com/c/tanelpodertech" TargetMode="External"/><Relationship Id="rId5" Type="http://schemas.openxmlformats.org/officeDocument/2006/relationships/hyperlink" Target="http://tech.e2sn.com/oracle-scripts-and-tools" TargetMode="External"/><Relationship Id="rId4" Type="http://schemas.openxmlformats.org/officeDocument/2006/relationships/hyperlink" Target="http://blog.tanelpoder.com/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://richardfoote.wordpress.com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oracle-base.com/" TargetMode="External"/><Relationship Id="rId5" Type="http://schemas.openxmlformats.org/officeDocument/2006/relationships/hyperlink" Target="https://oracle-base.com/blog" TargetMode="External"/><Relationship Id="rId4" Type="http://schemas.openxmlformats.org/officeDocument/2006/relationships/hyperlink" Target="http://uhesse.com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oadworld.com/" TargetMode="External"/><Relationship Id="rId2" Type="http://schemas.openxmlformats.org/officeDocument/2006/relationships/hyperlink" Target="http://dbakevlar.com/" TargetMode="External"/><Relationship Id="rId1" Type="http://schemas.openxmlformats.org/officeDocument/2006/relationships/slideLayout" Target="../slideLayouts/slideLayout5.xml"/><Relationship Id="rId5" Type="http://schemas.openxmlformats.org/officeDocument/2006/relationships/hyperlink" Target="http://blog.tanelpoder.com/2009/10/26/whats-a-good-way-to-learn-some-oracle-internals-every-day/" TargetMode="External"/><Relationship Id="rId4" Type="http://schemas.openxmlformats.org/officeDocument/2006/relationships/hyperlink" Target="http://asktom.oracle.com/" TargetMode="Externa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mailto:napacunningham@gmail.com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://www.michaelwcunningham.com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114800"/>
            <a:ext cx="8239125" cy="990600"/>
          </a:xfrm>
        </p:spPr>
        <p:txBody>
          <a:bodyPr/>
          <a:lstStyle/>
          <a:p>
            <a:pPr algn="ctr">
              <a:buNone/>
            </a:pPr>
            <a:r>
              <a:rPr lang="en-US" b="1" dirty="0" smtClean="0"/>
              <a:t>Michael Cunningham</a:t>
            </a:r>
          </a:p>
          <a:p>
            <a:pPr algn="ctr">
              <a:buNone/>
            </a:pPr>
            <a:r>
              <a:rPr lang="en-US" sz="1800" dirty="0" smtClean="0"/>
              <a:t>http://www.michaelwcunningham.com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457200" y="1447800"/>
            <a:ext cx="8153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algn="ctr">
              <a:spcBef>
                <a:spcPct val="0"/>
              </a:spcBef>
              <a:defRPr/>
            </a:pPr>
            <a:r>
              <a:rPr lang="en-US" sz="3600" b="1" dirty="0" smtClean="0">
                <a:solidFill>
                  <a:srgbClr val="003A65"/>
                </a:solidFill>
                <a:latin typeface="Arial"/>
                <a:ea typeface="+mj-ea"/>
                <a:cs typeface="Arial"/>
              </a:rPr>
              <a:t>Improving Your DBA Skills</a:t>
            </a:r>
          </a:p>
          <a:p>
            <a:pPr lvl="0" algn="ctr">
              <a:spcBef>
                <a:spcPct val="0"/>
              </a:spcBef>
              <a:defRPr/>
            </a:pPr>
            <a:r>
              <a:rPr lang="en-US" sz="3600" b="1" dirty="0" smtClean="0">
                <a:solidFill>
                  <a:srgbClr val="003A65"/>
                </a:solidFill>
                <a:latin typeface="Arial"/>
                <a:ea typeface="+mj-ea"/>
                <a:cs typeface="Arial"/>
              </a:rPr>
              <a:t>The Tools to Get You There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srgbClr val="003A65"/>
              </a:solidFill>
              <a:effectLst/>
              <a:uLnTx/>
              <a:uFillTx/>
              <a:latin typeface="Arial"/>
              <a:ea typeface="+mj-ea"/>
              <a:cs typeface="Arial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Road To Improvement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10,000 hours to become proficient</a:t>
            </a:r>
          </a:p>
          <a:p>
            <a:pPr lvl="1"/>
            <a:r>
              <a:rPr lang="en-US" dirty="0" smtClean="0"/>
              <a:t>exceptional expertise requires at least 10,000 hours of practice</a:t>
            </a:r>
          </a:p>
          <a:p>
            <a:pPr lvl="1"/>
            <a:endParaRPr lang="en-US" sz="2200" dirty="0" smtClean="0"/>
          </a:p>
          <a:p>
            <a:r>
              <a:rPr lang="en-US" dirty="0" smtClean="0"/>
              <a:t>Some say this is a myth and I tend to agree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10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Road To Improvement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10,000 hours to become proficient</a:t>
            </a:r>
          </a:p>
          <a:p>
            <a:pPr lvl="1"/>
            <a:r>
              <a:rPr lang="en-US" dirty="0" smtClean="0"/>
              <a:t>exceptional expertise requires at least 10,000 hours of practice</a:t>
            </a:r>
          </a:p>
          <a:p>
            <a:endParaRPr lang="en-US" dirty="0" smtClean="0"/>
          </a:p>
          <a:p>
            <a:r>
              <a:rPr lang="en-US" dirty="0" smtClean="0"/>
              <a:t>Some say this is a myth and I tend to agree</a:t>
            </a:r>
          </a:p>
          <a:p>
            <a:endParaRPr lang="en-US" dirty="0" smtClean="0"/>
          </a:p>
          <a:p>
            <a:r>
              <a:rPr lang="en-US" dirty="0" smtClean="0"/>
              <a:t>My experience to learning</a:t>
            </a:r>
          </a:p>
          <a:p>
            <a:pPr lvl="1"/>
            <a:r>
              <a:rPr lang="en-US" dirty="0" err="1" smtClean="0"/>
              <a:t>Compuserve</a:t>
            </a:r>
            <a:r>
              <a:rPr lang="en-US" dirty="0" smtClean="0"/>
              <a:t> (read and learn from others)</a:t>
            </a:r>
          </a:p>
          <a:p>
            <a:pPr lvl="1"/>
            <a:r>
              <a:rPr lang="en-US" dirty="0" smtClean="0"/>
              <a:t>Articles (read them and write them)</a:t>
            </a:r>
          </a:p>
          <a:p>
            <a:pPr lvl="1"/>
            <a:r>
              <a:rPr lang="en-US" dirty="0" smtClean="0"/>
              <a:t>Book (Application Express)</a:t>
            </a:r>
          </a:p>
          <a:p>
            <a:pPr lvl="1"/>
            <a:r>
              <a:rPr lang="en-US" dirty="0" smtClean="0"/>
              <a:t>Constant search for improvement and personal growth</a:t>
            </a:r>
          </a:p>
          <a:p>
            <a:pPr lvl="1"/>
            <a:r>
              <a:rPr lang="en-US" dirty="0" smtClean="0"/>
              <a:t>Willing to be wrong</a:t>
            </a:r>
          </a:p>
          <a:p>
            <a:pPr lvl="1"/>
            <a:endParaRPr lang="en-US" dirty="0" smtClean="0"/>
          </a:p>
          <a:p>
            <a:pPr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11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199" y="729984"/>
            <a:ext cx="8181975" cy="5289816"/>
          </a:xfrm>
        </p:spPr>
        <p:txBody>
          <a:bodyPr/>
          <a:lstStyle/>
          <a:p>
            <a:pPr algn="ctr"/>
            <a:r>
              <a:rPr lang="en-US" dirty="0" smtClean="0"/>
              <a:t>How To Get Started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&amp;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Some Ideas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885987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Make A List Of What Interests You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 smtClean="0"/>
              <a:t>Make a list of topics that you find interesting</a:t>
            </a:r>
          </a:p>
          <a:p>
            <a:pPr fontAlgn="base"/>
            <a:endParaRPr lang="en-US" dirty="0" smtClean="0"/>
          </a:p>
          <a:p>
            <a:pPr lvl="1" fontAlgn="base"/>
            <a:r>
              <a:rPr lang="en-US" dirty="0" smtClean="0"/>
              <a:t>Forums</a:t>
            </a:r>
          </a:p>
          <a:p>
            <a:pPr lvl="1" fontAlgn="base"/>
            <a:endParaRPr lang="en-US" dirty="0" smtClean="0"/>
          </a:p>
          <a:p>
            <a:pPr lvl="1" fontAlgn="base"/>
            <a:r>
              <a:rPr lang="en-US" dirty="0" smtClean="0"/>
              <a:t>Blogs</a:t>
            </a:r>
          </a:p>
          <a:p>
            <a:pPr lvl="1" fontAlgn="base"/>
            <a:endParaRPr lang="en-US" dirty="0" smtClean="0"/>
          </a:p>
          <a:p>
            <a:pPr lvl="1" fontAlgn="base"/>
            <a:r>
              <a:rPr lang="en-US" dirty="0" smtClean="0"/>
              <a:t>Ask others what they have been doing</a:t>
            </a:r>
          </a:p>
          <a:p>
            <a:pPr lvl="1" fontAlgn="base"/>
            <a:endParaRPr lang="en-US" dirty="0" smtClean="0"/>
          </a:p>
          <a:p>
            <a:pPr lvl="1" fontAlgn="base"/>
            <a:r>
              <a:rPr lang="en-US" dirty="0" smtClean="0"/>
              <a:t>Job postings</a:t>
            </a:r>
          </a:p>
          <a:p>
            <a:pPr lvl="1" fontAlgn="base"/>
            <a:endParaRPr lang="en-US" dirty="0" smtClean="0"/>
          </a:p>
          <a:p>
            <a:pPr fontAlgn="base"/>
            <a:r>
              <a:rPr lang="en-US" dirty="0" smtClean="0"/>
              <a:t>Prioritize your list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13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Study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5656"/>
            <a:ext cx="8239125" cy="5054322"/>
          </a:xfrm>
        </p:spPr>
        <p:txBody>
          <a:bodyPr/>
          <a:lstStyle/>
          <a:p>
            <a:pPr fontAlgn="base"/>
            <a:r>
              <a:rPr lang="en-US" dirty="0" smtClean="0"/>
              <a:t>Build Your Own Curriculum And Classroom For Learning</a:t>
            </a:r>
          </a:p>
          <a:p>
            <a:pPr lvl="1" fontAlgn="base"/>
            <a:r>
              <a:rPr lang="en-US" dirty="0" smtClean="0"/>
              <a:t>Colleges do this and so can we</a:t>
            </a:r>
          </a:p>
          <a:p>
            <a:pPr lvl="1" fontAlgn="base"/>
            <a:endParaRPr lang="en-US" dirty="0" smtClean="0"/>
          </a:p>
          <a:p>
            <a:pPr fontAlgn="base"/>
            <a:r>
              <a:rPr lang="en-US" dirty="0" smtClean="0"/>
              <a:t>Set goals by writing an outline (like a curriculum)</a:t>
            </a:r>
          </a:p>
          <a:p>
            <a:pPr fontAlgn="base"/>
            <a:endParaRPr lang="en-US" dirty="0" smtClean="0"/>
          </a:p>
          <a:p>
            <a:pPr fontAlgn="base"/>
            <a:r>
              <a:rPr lang="en-US" dirty="0" smtClean="0"/>
              <a:t>Use Oracle docs, blogs, forums to gain knowledge</a:t>
            </a:r>
          </a:p>
          <a:p>
            <a:pPr lvl="1" fontAlgn="base"/>
            <a:r>
              <a:rPr lang="en-US" dirty="0" smtClean="0"/>
              <a:t>Keep track of them in a document (for reference)</a:t>
            </a:r>
          </a:p>
          <a:p>
            <a:pPr fontAlgn="base"/>
            <a:endParaRPr lang="en-US" dirty="0" smtClean="0"/>
          </a:p>
          <a:p>
            <a:pPr fontAlgn="base"/>
            <a:r>
              <a:rPr lang="en-US" dirty="0" smtClean="0"/>
              <a:t>Build a virtual environment to practice on</a:t>
            </a:r>
          </a:p>
          <a:p>
            <a:pPr lvl="1" fontAlgn="base"/>
            <a:r>
              <a:rPr lang="en-US" dirty="0" smtClean="0"/>
              <a:t>(requires good computer/laptop with big RAM)</a:t>
            </a:r>
          </a:p>
          <a:p>
            <a:pPr lvl="1" fontAlgn="base"/>
            <a:r>
              <a:rPr lang="en-US" dirty="0" smtClean="0"/>
              <a:t>Build a base system to copy</a:t>
            </a:r>
          </a:p>
          <a:p>
            <a:pPr lvl="1" fontAlgn="base"/>
            <a:r>
              <a:rPr lang="en-US" dirty="0" smtClean="0"/>
              <a:t>Different versions of Oracle and Linux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14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Making The Time For Improvement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 smtClean="0"/>
              <a:t>Find the time that works best for you</a:t>
            </a:r>
          </a:p>
          <a:p>
            <a:pPr lvl="1" fontAlgn="base"/>
            <a:r>
              <a:rPr lang="en-US" dirty="0" smtClean="0"/>
              <a:t>I had this trouble (morning?, evening?, midnight? exercise?)</a:t>
            </a:r>
          </a:p>
          <a:p>
            <a:pPr fontAlgn="base"/>
            <a:endParaRPr lang="en-US" dirty="0" smtClean="0"/>
          </a:p>
          <a:p>
            <a:pPr fontAlgn="base"/>
            <a:r>
              <a:rPr lang="en-US" dirty="0" smtClean="0"/>
              <a:t>Get employer support</a:t>
            </a:r>
          </a:p>
          <a:p>
            <a:pPr lvl="1" fontAlgn="base"/>
            <a:r>
              <a:rPr lang="en-US" dirty="0" smtClean="0"/>
              <a:t>One hour per week dedicated to nothing but research</a:t>
            </a:r>
          </a:p>
          <a:p>
            <a:pPr lvl="1" fontAlgn="base"/>
            <a:r>
              <a:rPr lang="en-US" dirty="0" smtClean="0"/>
              <a:t>Try things, break things, fix them.</a:t>
            </a:r>
          </a:p>
          <a:p>
            <a:pPr fontAlgn="base"/>
            <a:endParaRPr lang="en-US" dirty="0" smtClean="0">
              <a:solidFill>
                <a:srgbClr val="FF0000"/>
              </a:solidFill>
            </a:endParaRPr>
          </a:p>
          <a:p>
            <a:pPr fontAlgn="base"/>
            <a:r>
              <a:rPr lang="en-US" dirty="0" smtClean="0"/>
              <a:t>Spend time on forums</a:t>
            </a:r>
          </a:p>
          <a:p>
            <a:pPr lvl="1" fontAlgn="base"/>
            <a:r>
              <a:rPr lang="en-US" dirty="0" smtClean="0"/>
              <a:t>There is a whole community that loves to help</a:t>
            </a:r>
          </a:p>
          <a:p>
            <a:pPr lvl="2" fontAlgn="base"/>
            <a:r>
              <a:rPr lang="en-US" dirty="0" smtClean="0"/>
              <a:t>Oracle-L - </a:t>
            </a:r>
            <a:r>
              <a:rPr lang="en-US" dirty="0" smtClean="0">
                <a:hlinkClick r:id="rId2"/>
              </a:rPr>
              <a:t>http://www.freelists.org/list/oracle-l</a:t>
            </a:r>
            <a:endParaRPr lang="en-US" dirty="0" smtClean="0"/>
          </a:p>
          <a:p>
            <a:pPr lvl="2" fontAlgn="base"/>
            <a:r>
              <a:rPr lang="en-US" dirty="0" smtClean="0"/>
              <a:t>Oracle Community - </a:t>
            </a:r>
            <a:r>
              <a:rPr lang="en-US" dirty="0" smtClean="0">
                <a:hlinkClick r:id="rId3"/>
              </a:rPr>
              <a:t>http://community.oracle.com</a:t>
            </a:r>
            <a:endParaRPr lang="en-US" dirty="0" smtClean="0"/>
          </a:p>
          <a:p>
            <a:pPr fontAlgn="base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15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Staying Organized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67060"/>
            <a:ext cx="4724399" cy="4762918"/>
          </a:xfrm>
        </p:spPr>
        <p:txBody>
          <a:bodyPr/>
          <a:lstStyle/>
          <a:p>
            <a:pPr fontAlgn="base"/>
            <a:r>
              <a:rPr lang="en-US" dirty="0" smtClean="0"/>
              <a:t>Create yourself an online account to keep track of documents, etc.</a:t>
            </a:r>
          </a:p>
          <a:p>
            <a:pPr fontAlgn="base"/>
            <a:endParaRPr lang="en-US" sz="1000" dirty="0" smtClean="0"/>
          </a:p>
          <a:p>
            <a:pPr fontAlgn="base"/>
            <a:r>
              <a:rPr lang="en-US" dirty="0" smtClean="0"/>
              <a:t>Google has great online docs and searching them is very fast</a:t>
            </a:r>
          </a:p>
          <a:p>
            <a:pPr fontAlgn="base"/>
            <a:endParaRPr lang="en-US" sz="1000" dirty="0" smtClean="0"/>
          </a:p>
          <a:p>
            <a:pPr fontAlgn="base"/>
            <a:r>
              <a:rPr lang="en-US" dirty="0" smtClean="0"/>
              <a:t>If you are studying something like cache buffer chains put all the good links into your docs so you can recall them two months later</a:t>
            </a:r>
          </a:p>
          <a:p>
            <a:pPr fontAlgn="base"/>
            <a:endParaRPr lang="en-US" sz="1000" dirty="0" smtClean="0"/>
          </a:p>
          <a:p>
            <a:pPr fontAlgn="base"/>
            <a:r>
              <a:rPr lang="en-US" dirty="0" smtClean="0"/>
              <a:t>Make your own "recipe" docs while learning (very helpful)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343525" y="1600200"/>
            <a:ext cx="3352800" cy="3724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I Go For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5656"/>
            <a:ext cx="8239125" cy="5054322"/>
          </a:xfrm>
        </p:spPr>
        <p:txBody>
          <a:bodyPr/>
          <a:lstStyle/>
          <a:p>
            <a:pPr fontAlgn="base"/>
            <a:r>
              <a:rPr lang="en-US" dirty="0" smtClean="0"/>
              <a:t>Oracle-L forum</a:t>
            </a:r>
          </a:p>
          <a:p>
            <a:pPr lvl="1" fontAlgn="base"/>
            <a:r>
              <a:rPr lang="en-US" dirty="0" smtClean="0"/>
              <a:t>A single post led to a week or two of learning and research</a:t>
            </a:r>
          </a:p>
          <a:p>
            <a:pPr fontAlgn="base"/>
            <a:endParaRPr lang="en-US" dirty="0" smtClean="0"/>
          </a:p>
          <a:p>
            <a:pPr fontAlgn="base"/>
            <a:r>
              <a:rPr lang="en-US" dirty="0" smtClean="0"/>
              <a:t>Blogs</a:t>
            </a:r>
          </a:p>
          <a:p>
            <a:pPr lvl="1" fontAlgn="base"/>
            <a:r>
              <a:rPr lang="en-US" dirty="0" smtClean="0"/>
              <a:t>Subscribe with RSS feeds</a:t>
            </a:r>
          </a:p>
          <a:p>
            <a:pPr lvl="1" fontAlgn="base"/>
            <a:r>
              <a:rPr lang="en-US" dirty="0" smtClean="0"/>
              <a:t>I use "</a:t>
            </a:r>
            <a:r>
              <a:rPr lang="en-US" dirty="0" err="1" smtClean="0"/>
              <a:t>Feedly</a:t>
            </a:r>
            <a:r>
              <a:rPr lang="en-US" dirty="0" smtClean="0"/>
              <a:t>" on Android</a:t>
            </a:r>
          </a:p>
          <a:p>
            <a:pPr fontAlgn="base"/>
            <a:endParaRPr lang="en-US" dirty="0" smtClean="0"/>
          </a:p>
          <a:p>
            <a:pPr fontAlgn="base"/>
            <a:r>
              <a:rPr lang="en-US" dirty="0" smtClean="0"/>
              <a:t>Focused training – classroom</a:t>
            </a:r>
          </a:p>
          <a:p>
            <a:pPr fontAlgn="base"/>
            <a:endParaRPr lang="en-US" dirty="0" smtClean="0"/>
          </a:p>
          <a:p>
            <a:pPr fontAlgn="base"/>
            <a:r>
              <a:rPr lang="en-US" dirty="0" smtClean="0"/>
              <a:t>Conferences</a:t>
            </a:r>
          </a:p>
          <a:p>
            <a:pPr lvl="1" fontAlgn="base"/>
            <a:r>
              <a:rPr lang="en-US" dirty="0" smtClean="0"/>
              <a:t>Meet bloggers you learned from and thank them (don’t be shy)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17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I Go For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5656"/>
            <a:ext cx="8239125" cy="5054322"/>
          </a:xfrm>
        </p:spPr>
        <p:txBody>
          <a:bodyPr/>
          <a:lstStyle/>
          <a:p>
            <a:pPr fontAlgn="base"/>
            <a:r>
              <a:rPr lang="en-US" dirty="0" smtClean="0"/>
              <a:t>Download the scripts from blog sites and read through them, test them out, learn the information they are seeking out</a:t>
            </a:r>
          </a:p>
          <a:p>
            <a:pPr lvl="1" fontAlgn="base"/>
            <a:r>
              <a:rPr lang="en-US" b="1" dirty="0" smtClean="0"/>
              <a:t>latchprofx.sql </a:t>
            </a:r>
            <a:r>
              <a:rPr lang="en-US" dirty="0" smtClean="0"/>
              <a:t>- high-frequency sampling on V$LATCHHOLDER</a:t>
            </a:r>
          </a:p>
          <a:p>
            <a:pPr lvl="1" fontAlgn="base"/>
            <a:r>
              <a:rPr lang="en-US" b="1" dirty="0" smtClean="0"/>
              <a:t>snapper.sql</a:t>
            </a:r>
            <a:r>
              <a:rPr lang="en-US" dirty="0" smtClean="0"/>
              <a:t> - session-level performance measurement tool</a:t>
            </a:r>
          </a:p>
          <a:p>
            <a:pPr lvl="1" fontAlgn="base"/>
            <a:r>
              <a:rPr lang="en-US" b="1" dirty="0" smtClean="0"/>
              <a:t>moats.sql</a:t>
            </a:r>
            <a:r>
              <a:rPr lang="en-US" dirty="0" smtClean="0"/>
              <a:t> - Mother Of All Tuning Scripts</a:t>
            </a:r>
          </a:p>
          <a:p>
            <a:pPr lvl="1" fontAlgn="base"/>
            <a:r>
              <a:rPr lang="en-US" b="1" dirty="0" smtClean="0"/>
              <a:t>OSM Toolkit </a:t>
            </a:r>
            <a:r>
              <a:rPr lang="en-US" dirty="0" smtClean="0"/>
              <a:t>– </a:t>
            </a:r>
            <a:r>
              <a:rPr lang="en-US" dirty="0" err="1" smtClean="0"/>
              <a:t>OraPub</a:t>
            </a:r>
            <a:r>
              <a:rPr lang="en-US" dirty="0" smtClean="0"/>
              <a:t> System Monitor (time-based analysis)</a:t>
            </a:r>
          </a:p>
          <a:p>
            <a:pPr fontAlgn="base"/>
            <a:endParaRPr lang="en-US" dirty="0" smtClean="0"/>
          </a:p>
          <a:p>
            <a:pPr fontAlgn="base"/>
            <a:endParaRPr lang="en-US" dirty="0" smtClean="0"/>
          </a:p>
          <a:p>
            <a:pPr fontAlgn="base"/>
            <a:r>
              <a:rPr lang="en-US" dirty="0" smtClean="0"/>
              <a:t>Oracle docs</a:t>
            </a:r>
          </a:p>
          <a:p>
            <a:pPr lvl="1" fontAlgn="base"/>
            <a:r>
              <a:rPr lang="en-US" dirty="0" smtClean="0"/>
              <a:t>New features – especially for major releases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18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Exposure to Topics Outside Our Environment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39125" cy="4934578"/>
          </a:xfrm>
        </p:spPr>
        <p:txBody>
          <a:bodyPr/>
          <a:lstStyle/>
          <a:p>
            <a:r>
              <a:rPr lang="en-US" dirty="0" smtClean="0"/>
              <a:t>Example 1 - ASM Header Block Corruption</a:t>
            </a:r>
          </a:p>
          <a:p>
            <a:endParaRPr lang="en-US" dirty="0" smtClean="0"/>
          </a:p>
          <a:p>
            <a:pPr lvl="1"/>
            <a:r>
              <a:rPr lang="en-US" dirty="0" smtClean="0"/>
              <a:t>DBA experienced header block corruption when restarting ASM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Can go completely unnoticed unless you monitor for it.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When restarting ASM it will fail due to block corruption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Continues to run fine until the restart.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11g added </a:t>
            </a:r>
            <a:r>
              <a:rPr lang="en-US" dirty="0" err="1" smtClean="0"/>
              <a:t>md_backup</a:t>
            </a:r>
            <a:r>
              <a:rPr lang="en-US" dirty="0" smtClean="0"/>
              <a:t> and </a:t>
            </a:r>
            <a:r>
              <a:rPr lang="en-US" dirty="0" err="1" smtClean="0"/>
              <a:t>md_restore</a:t>
            </a:r>
            <a:r>
              <a:rPr lang="en-US" dirty="0" smtClean="0"/>
              <a:t> to </a:t>
            </a:r>
            <a:r>
              <a:rPr lang="en-US" dirty="0" err="1" smtClean="0"/>
              <a:t>asmcmd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Use </a:t>
            </a:r>
            <a:r>
              <a:rPr lang="en-US" dirty="0" err="1" smtClean="0"/>
              <a:t>kfed</a:t>
            </a:r>
            <a:r>
              <a:rPr lang="en-US" dirty="0" smtClean="0"/>
              <a:t> to repair the corrupted block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199" y="729984"/>
            <a:ext cx="8601075" cy="1603641"/>
          </a:xfrm>
        </p:spPr>
        <p:txBody>
          <a:bodyPr>
            <a:normAutofit/>
          </a:bodyPr>
          <a:lstStyle/>
          <a:p>
            <a:r>
              <a:rPr lang="en-US" dirty="0" smtClean="0"/>
              <a:t>Earn an #</a:t>
            </a:r>
            <a:r>
              <a:rPr lang="en-US" dirty="0" err="1" smtClean="0"/>
              <a:t>IOUGenius</a:t>
            </a:r>
            <a:r>
              <a:rPr lang="en-US" dirty="0" smtClean="0"/>
              <a:t> Certificate </a:t>
            </a:r>
            <a:br>
              <a:rPr lang="en-US" dirty="0" smtClean="0"/>
            </a:br>
            <a:r>
              <a:rPr lang="en-US" sz="1900" b="0" i="1" dirty="0" smtClean="0"/>
              <a:t>Demonstrate </a:t>
            </a:r>
            <a:r>
              <a:rPr lang="en-US" sz="1900" b="0" i="1" dirty="0"/>
              <a:t>the skills </a:t>
            </a:r>
            <a:r>
              <a:rPr lang="en-US" sz="1900" b="0" i="1" dirty="0" smtClean="0"/>
              <a:t>you’ve gained at COLLABORATE 16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1951" y="3962401"/>
            <a:ext cx="6324600" cy="2581274"/>
          </a:xfrm>
        </p:spPr>
        <p:txBody>
          <a:bodyPr>
            <a:normAutofit fontScale="92500" lnSpcReduction="20000"/>
          </a:bodyPr>
          <a:lstStyle/>
          <a:p>
            <a:pPr fontAlgn="base"/>
            <a:r>
              <a:rPr lang="en-US" b="1" dirty="0" smtClean="0"/>
              <a:t>How </a:t>
            </a:r>
            <a:r>
              <a:rPr lang="en-US" b="1" dirty="0"/>
              <a:t>to Earn Your Certificate</a:t>
            </a:r>
            <a:endParaRPr lang="en-US" dirty="0"/>
          </a:p>
          <a:p>
            <a:pPr marL="457200" lvl="0" indent="-457200" fontAlgn="base">
              <a:buFont typeface="+mj-lt"/>
              <a:buAutoNum type="arabicPeriod"/>
            </a:pPr>
            <a:r>
              <a:rPr lang="en-US" sz="1700" dirty="0" smtClean="0"/>
              <a:t>Choose a certificate that benefits you and your company the most.</a:t>
            </a:r>
          </a:p>
          <a:p>
            <a:pPr marL="457200" lvl="0" indent="-457200" fontAlgn="base">
              <a:buFont typeface="+mj-lt"/>
              <a:buAutoNum type="arabicPeriod"/>
            </a:pPr>
            <a:r>
              <a:rPr lang="en-US" sz="1700" dirty="0" smtClean="0"/>
              <a:t>Search for sessions mobile app device by using the </a:t>
            </a:r>
            <a:r>
              <a:rPr lang="en-US" sz="1700" dirty="0" err="1" smtClean="0"/>
              <a:t>hashtag</a:t>
            </a:r>
            <a:r>
              <a:rPr lang="en-US" sz="1700" dirty="0" smtClean="0"/>
              <a:t> #</a:t>
            </a:r>
            <a:r>
              <a:rPr lang="en-US" sz="1700" dirty="0" err="1" smtClean="0"/>
              <a:t>IOUGenius</a:t>
            </a:r>
            <a:r>
              <a:rPr lang="en-US" sz="1700" dirty="0" smtClean="0"/>
              <a:t>.</a:t>
            </a:r>
          </a:p>
          <a:p>
            <a:pPr marL="457200" lvl="0" indent="-457200" fontAlgn="base">
              <a:buFont typeface="+mj-lt"/>
              <a:buAutoNum type="arabicPeriod"/>
            </a:pPr>
            <a:r>
              <a:rPr lang="en-US" sz="1700" dirty="0" smtClean="0"/>
              <a:t>“Check-in” to 4+ sessions on your mobile app. </a:t>
            </a:r>
          </a:p>
          <a:p>
            <a:pPr marL="457200" lvl="0" indent="-457200" fontAlgn="base">
              <a:buFont typeface="+mj-lt"/>
              <a:buAutoNum type="arabicPeriod"/>
            </a:pPr>
            <a:r>
              <a:rPr lang="en-US" sz="1700" dirty="0" smtClean="0"/>
              <a:t>Email us at </a:t>
            </a:r>
            <a:r>
              <a:rPr lang="en-US" sz="1700" u="sng" dirty="0" smtClean="0">
                <a:hlinkClick r:id="rId3"/>
              </a:rPr>
              <a:t>speakers@ioug.org</a:t>
            </a:r>
            <a:r>
              <a:rPr lang="en-US" sz="1700" dirty="0" smtClean="0"/>
              <a:t> to receive your #</a:t>
            </a:r>
            <a:r>
              <a:rPr lang="en-US" sz="1700" dirty="0" err="1" smtClean="0"/>
              <a:t>IOUGenius</a:t>
            </a:r>
            <a:r>
              <a:rPr lang="en-US" sz="1700" dirty="0" smtClean="0"/>
              <a:t> e-certificate(s).</a:t>
            </a:r>
          </a:p>
          <a:p>
            <a:pPr lvl="0" fontAlgn="base"/>
            <a:endParaRPr lang="en-US" sz="1700" dirty="0" smtClean="0"/>
          </a:p>
          <a:p>
            <a:pPr lvl="0" fontAlgn="base"/>
            <a:r>
              <a:rPr lang="en-US" sz="1700" dirty="0" smtClean="0"/>
              <a:t>Visit: collaborate.ioug.org/certificates</a:t>
            </a:r>
            <a:endParaRPr lang="en-US" sz="1700" dirty="0"/>
          </a:p>
        </p:txBody>
      </p:sp>
      <p:sp>
        <p:nvSpPr>
          <p:cNvPr id="4" name="TextBox 3"/>
          <p:cNvSpPr txBox="1"/>
          <p:nvPr/>
        </p:nvSpPr>
        <p:spPr>
          <a:xfrm>
            <a:off x="533400" y="1804600"/>
            <a:ext cx="33147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chemeClr val="accent3"/>
                </a:solidFill>
              </a:rPr>
              <a:t>12c New Features and </a:t>
            </a:r>
            <a:r>
              <a:rPr lang="en-US" dirty="0" smtClean="0">
                <a:solidFill>
                  <a:schemeClr val="accent3"/>
                </a:solidFill>
              </a:rPr>
              <a:t>Upgrades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chemeClr val="accent3"/>
                </a:solidFill>
              </a:rPr>
              <a:t>Core DBA </a:t>
            </a:r>
            <a:r>
              <a:rPr lang="en-US" dirty="0" smtClean="0">
                <a:solidFill>
                  <a:schemeClr val="accent3"/>
                </a:solidFill>
              </a:rPr>
              <a:t>Skills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chemeClr val="accent3"/>
                </a:solidFill>
              </a:rPr>
              <a:t>Oracle Enterprise </a:t>
            </a:r>
            <a:r>
              <a:rPr lang="en-US" dirty="0" smtClean="0">
                <a:solidFill>
                  <a:schemeClr val="accent3"/>
                </a:solidFill>
              </a:rPr>
              <a:t>Manager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accent3"/>
                </a:solidFill>
              </a:rPr>
              <a:t>Performance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chemeClr val="accent3"/>
                </a:solidFill>
              </a:rPr>
              <a:t>Securing Your Oracle Database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752975" y="1795073"/>
            <a:ext cx="386715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chemeClr val="accent3"/>
                </a:solidFill>
              </a:rPr>
              <a:t>Techniques for High </a:t>
            </a:r>
            <a:r>
              <a:rPr lang="en-US" dirty="0" smtClean="0">
                <a:solidFill>
                  <a:schemeClr val="accent3"/>
                </a:solidFill>
              </a:rPr>
              <a:t>Availability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accent3"/>
                </a:solidFill>
              </a:rPr>
              <a:t>The </a:t>
            </a:r>
            <a:r>
              <a:rPr lang="en-US" dirty="0">
                <a:solidFill>
                  <a:schemeClr val="accent3"/>
                </a:solidFill>
              </a:rPr>
              <a:t>Cloud, Options, and </a:t>
            </a:r>
            <a:r>
              <a:rPr lang="en-US" dirty="0" smtClean="0">
                <a:solidFill>
                  <a:schemeClr val="accent3"/>
                </a:solidFill>
              </a:rPr>
              <a:t>Choices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accent3"/>
                </a:solidFill>
              </a:rPr>
              <a:t>Understanding </a:t>
            </a:r>
            <a:r>
              <a:rPr lang="en-US" dirty="0">
                <a:solidFill>
                  <a:schemeClr val="accent3"/>
                </a:solidFill>
              </a:rPr>
              <a:t>Big Data, Tools, and </a:t>
            </a:r>
            <a:r>
              <a:rPr lang="en-US" dirty="0" smtClean="0">
                <a:solidFill>
                  <a:schemeClr val="accent3"/>
                </a:solidFill>
              </a:rPr>
              <a:t>Techniques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err="1" smtClean="0">
                <a:solidFill>
                  <a:schemeClr val="accent3"/>
                </a:solidFill>
              </a:rPr>
              <a:t>WebCenter</a:t>
            </a:r>
            <a:r>
              <a:rPr lang="en-US" dirty="0" smtClean="0">
                <a:solidFill>
                  <a:schemeClr val="accent3"/>
                </a:solidFill>
              </a:rPr>
              <a:t> </a:t>
            </a:r>
            <a:r>
              <a:rPr lang="en-US" dirty="0">
                <a:solidFill>
                  <a:schemeClr val="accent3"/>
                </a:solidFill>
              </a:rPr>
              <a:t>Strategies and Best Practices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885987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Exposure to Topics Outside Our Environment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39125" cy="4934578"/>
          </a:xfrm>
        </p:spPr>
        <p:txBody>
          <a:bodyPr/>
          <a:lstStyle/>
          <a:p>
            <a:r>
              <a:rPr lang="en-US" dirty="0" smtClean="0"/>
              <a:t>Example 2 - Log File Syncs</a:t>
            </a:r>
          </a:p>
          <a:p>
            <a:endParaRPr lang="en-US" dirty="0" smtClean="0"/>
          </a:p>
          <a:p>
            <a:pPr lvl="1"/>
            <a:r>
              <a:rPr lang="en-US" dirty="0" smtClean="0"/>
              <a:t>Confusion was why </a:t>
            </a:r>
            <a:r>
              <a:rPr lang="en-US" b="1" dirty="0" smtClean="0"/>
              <a:t>log file parallel write</a:t>
            </a:r>
            <a:r>
              <a:rPr lang="en-US" dirty="0" smtClean="0"/>
              <a:t> &amp; </a:t>
            </a:r>
            <a:r>
              <a:rPr lang="en-US" b="1" dirty="0" smtClean="0"/>
              <a:t>log file sync </a:t>
            </a:r>
            <a:r>
              <a:rPr lang="en-US" dirty="0" smtClean="0"/>
              <a:t>waits were so different between physical machine and virtual machine</a:t>
            </a:r>
          </a:p>
          <a:p>
            <a:endParaRPr lang="en-US" dirty="0" smtClean="0"/>
          </a:p>
          <a:p>
            <a:pPr lvl="1"/>
            <a:r>
              <a:rPr lang="en-US" dirty="0" err="1" smtClean="0"/>
              <a:t>v$event_histogram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AWR/</a:t>
            </a:r>
            <a:r>
              <a:rPr lang="en-US" dirty="0" err="1" smtClean="0"/>
              <a:t>Statspack</a:t>
            </a:r>
            <a:r>
              <a:rPr lang="en-US" dirty="0" smtClean="0"/>
              <a:t> Report: Wait Event Histogram section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Can make a good study for wanting to improve their knowledge of Log Files, the LGWR, and how different SGA sizes affect the size of the </a:t>
            </a:r>
            <a:r>
              <a:rPr lang="en-US" dirty="0" err="1" smtClean="0"/>
              <a:t>log_buffer</a:t>
            </a:r>
            <a:r>
              <a:rPr lang="en-US" dirty="0" smtClean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199" y="729984"/>
            <a:ext cx="8181975" cy="5289816"/>
          </a:xfrm>
        </p:spPr>
        <p:txBody>
          <a:bodyPr/>
          <a:lstStyle/>
          <a:p>
            <a:pPr algn="ctr"/>
            <a:r>
              <a:rPr lang="en-US" dirty="0" smtClean="0"/>
              <a:t>Some Possible Areas of Study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885987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600" dirty="0" smtClean="0"/>
              <a:t>Top 10 IT Skills in 2016 – Oracle University Article</a:t>
            </a:r>
            <a:endParaRPr lang="en-US" sz="2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22</a:t>
            </a:fld>
            <a:endParaRPr lang="en-US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921480" y="1466850"/>
            <a:ext cx="5310565" cy="4762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Others Say DBA's Should Know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0"/>
            <a:ext cx="8239125" cy="5163178"/>
          </a:xfrm>
        </p:spPr>
        <p:txBody>
          <a:bodyPr/>
          <a:lstStyle/>
          <a:p>
            <a:r>
              <a:rPr lang="en-US" dirty="0" smtClean="0"/>
              <a:t>Backup and Recovery – test it (most important)</a:t>
            </a:r>
          </a:p>
          <a:p>
            <a:r>
              <a:rPr lang="en-US" dirty="0" smtClean="0"/>
              <a:t>Linux/Windows – at least some such as install</a:t>
            </a:r>
          </a:p>
          <a:p>
            <a:r>
              <a:rPr lang="en-US" dirty="0" smtClean="0"/>
              <a:t>Oracle installation</a:t>
            </a:r>
          </a:p>
          <a:p>
            <a:r>
              <a:rPr lang="en-US" dirty="0" smtClean="0"/>
              <a:t>SQL – How to write it</a:t>
            </a:r>
          </a:p>
          <a:p>
            <a:r>
              <a:rPr lang="en-US" dirty="0" smtClean="0"/>
              <a:t>PL/SQL – You will be asked to help developers</a:t>
            </a:r>
          </a:p>
          <a:p>
            <a:r>
              <a:rPr lang="en-US" dirty="0" smtClean="0"/>
              <a:t>Data model design – for performance</a:t>
            </a:r>
          </a:p>
          <a:p>
            <a:r>
              <a:rPr lang="en-US" dirty="0" smtClean="0"/>
              <a:t>Knowledge in scalability</a:t>
            </a:r>
          </a:p>
          <a:p>
            <a:r>
              <a:rPr lang="en-US" dirty="0" smtClean="0"/>
              <a:t>Storage – Spinning disk vs. SSD</a:t>
            </a:r>
          </a:p>
          <a:p>
            <a:r>
              <a:rPr lang="en-US" dirty="0" smtClean="0"/>
              <a:t>Understand the DB engine</a:t>
            </a:r>
          </a:p>
          <a:p>
            <a:pPr lvl="1"/>
            <a:r>
              <a:rPr lang="en-US" dirty="0" smtClean="0"/>
              <a:t>The life of a transaction</a:t>
            </a:r>
          </a:p>
          <a:p>
            <a:pPr lvl="1"/>
            <a:r>
              <a:rPr lang="en-US" dirty="0" err="1" smtClean="0"/>
              <a:t>pmon</a:t>
            </a:r>
            <a:r>
              <a:rPr lang="en-US" dirty="0" smtClean="0"/>
              <a:t> and </a:t>
            </a:r>
            <a:r>
              <a:rPr lang="en-US" dirty="0" err="1" smtClean="0"/>
              <a:t>smon</a:t>
            </a:r>
            <a:r>
              <a:rPr lang="en-US" dirty="0" smtClean="0"/>
              <a:t> and what they do</a:t>
            </a:r>
          </a:p>
          <a:p>
            <a:pPr lvl="1"/>
            <a:r>
              <a:rPr lang="en-US" dirty="0" smtClean="0"/>
              <a:t>What are redo logs and why archive logs are important</a:t>
            </a:r>
          </a:p>
          <a:p>
            <a:r>
              <a:rPr lang="en-US" dirty="0" smtClean="0"/>
              <a:t>File a </a:t>
            </a:r>
            <a:r>
              <a:rPr lang="en-US" dirty="0" err="1" smtClean="0"/>
              <a:t>Metalink</a:t>
            </a:r>
            <a:r>
              <a:rPr lang="en-US" dirty="0" smtClean="0"/>
              <a:t> support ticket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23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Become An Expert At Something And Share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39125" cy="4934578"/>
          </a:xfrm>
        </p:spPr>
        <p:txBody>
          <a:bodyPr/>
          <a:lstStyle/>
          <a:p>
            <a:r>
              <a:rPr lang="en-US" dirty="0" smtClean="0"/>
              <a:t>ASH – Active Session History</a:t>
            </a:r>
          </a:p>
          <a:p>
            <a:endParaRPr lang="en-US" dirty="0" smtClean="0"/>
          </a:p>
          <a:p>
            <a:r>
              <a:rPr lang="en-US" dirty="0" smtClean="0"/>
              <a:t>RMAN </a:t>
            </a:r>
            <a:r>
              <a:rPr lang="en-US" dirty="0" smtClean="0"/>
              <a:t>backups</a:t>
            </a:r>
          </a:p>
          <a:p>
            <a:endParaRPr lang="en-US" dirty="0" smtClean="0"/>
          </a:p>
          <a:p>
            <a:r>
              <a:rPr lang="en-US" dirty="0" smtClean="0"/>
              <a:t>SAN </a:t>
            </a:r>
            <a:r>
              <a:rPr lang="en-US" dirty="0" smtClean="0"/>
              <a:t>storage - configuration, tuning, monitoring</a:t>
            </a:r>
          </a:p>
          <a:p>
            <a:endParaRPr lang="en-US" dirty="0" smtClean="0"/>
          </a:p>
          <a:p>
            <a:r>
              <a:rPr lang="en-US" dirty="0" smtClean="0"/>
              <a:t>SSD storage vs. Spinning rust</a:t>
            </a:r>
          </a:p>
          <a:p>
            <a:endParaRPr lang="en-US" dirty="0" smtClean="0"/>
          </a:p>
          <a:p>
            <a:r>
              <a:rPr lang="en-US" dirty="0" smtClean="0"/>
              <a:t>Automatic Storage Management (ASM)</a:t>
            </a:r>
          </a:p>
          <a:p>
            <a:endParaRPr lang="en-US" dirty="0" smtClean="0"/>
          </a:p>
          <a:p>
            <a:r>
              <a:rPr lang="en-US" dirty="0" smtClean="0"/>
              <a:t>Reading </a:t>
            </a:r>
            <a:r>
              <a:rPr lang="en-US" dirty="0" smtClean="0"/>
              <a:t>&amp; understanding SQL execution plans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Become An Expert At Something And Share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39125" cy="4934578"/>
          </a:xfrm>
        </p:spPr>
        <p:txBody>
          <a:bodyPr/>
          <a:lstStyle/>
          <a:p>
            <a:r>
              <a:rPr lang="en-US" dirty="0" smtClean="0"/>
              <a:t>Oracle Licensing – GOOD LUCK ! ! !</a:t>
            </a:r>
          </a:p>
          <a:p>
            <a:endParaRPr lang="en-US" dirty="0" smtClean="0"/>
          </a:p>
          <a:p>
            <a:r>
              <a:rPr lang="en-US" dirty="0" smtClean="0"/>
              <a:t>Implementing Oracle in the cloud</a:t>
            </a:r>
          </a:p>
          <a:p>
            <a:endParaRPr lang="en-US" dirty="0" smtClean="0"/>
          </a:p>
          <a:p>
            <a:r>
              <a:rPr lang="en-US" dirty="0" smtClean="0"/>
              <a:t>Application Express (Oracle focused forum)</a:t>
            </a:r>
          </a:p>
          <a:p>
            <a:endParaRPr lang="en-US" dirty="0" smtClean="0"/>
          </a:p>
          <a:p>
            <a:r>
              <a:rPr lang="en-US" dirty="0" smtClean="0"/>
              <a:t>Data Guard</a:t>
            </a:r>
          </a:p>
          <a:p>
            <a:endParaRPr lang="en-US" dirty="0" smtClean="0"/>
          </a:p>
          <a:p>
            <a:r>
              <a:rPr lang="en-US" dirty="0" smtClean="0"/>
              <a:t>I, personally, </a:t>
            </a:r>
            <a:r>
              <a:rPr lang="en-US" dirty="0" smtClean="0"/>
              <a:t>avoid high </a:t>
            </a:r>
            <a:r>
              <a:rPr lang="en-US" dirty="0" smtClean="0"/>
              <a:t>cost "options" </a:t>
            </a:r>
            <a:r>
              <a:rPr lang="en-US" dirty="0" smtClean="0"/>
              <a:t>not often used</a:t>
            </a:r>
            <a:endParaRPr lang="en-US" dirty="0" smtClean="0"/>
          </a:p>
          <a:p>
            <a:pPr lvl="1"/>
            <a:r>
              <a:rPr lang="en-US" dirty="0" smtClean="0"/>
              <a:t>Advanced Compression</a:t>
            </a:r>
          </a:p>
          <a:p>
            <a:pPr lvl="1"/>
            <a:r>
              <a:rPr lang="en-US" dirty="0" smtClean="0"/>
              <a:t>Active Data Guard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199" y="729984"/>
            <a:ext cx="8181975" cy="5289816"/>
          </a:xfrm>
        </p:spPr>
        <p:txBody>
          <a:bodyPr/>
          <a:lstStyle/>
          <a:p>
            <a:pPr algn="ctr"/>
            <a:r>
              <a:rPr lang="en-US" dirty="0" smtClean="0"/>
              <a:t>My Favorite Bloggers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&amp;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Why?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885987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Bloggers Who I Learn From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5656"/>
            <a:ext cx="8239125" cy="5054322"/>
          </a:xfrm>
        </p:spPr>
        <p:txBody>
          <a:bodyPr/>
          <a:lstStyle/>
          <a:p>
            <a:r>
              <a:rPr lang="en-US" dirty="0" smtClean="0"/>
              <a:t>Kyle Hailey</a:t>
            </a:r>
          </a:p>
          <a:p>
            <a:pPr lvl="1"/>
            <a:r>
              <a:rPr lang="en-US" dirty="0" smtClean="0"/>
              <a:t>Great info on internals such as cache buffer chains and Kyle provides great graphs and pictures</a:t>
            </a:r>
          </a:p>
          <a:p>
            <a:pPr lvl="1"/>
            <a:r>
              <a:rPr lang="en-US" dirty="0" smtClean="0"/>
              <a:t>Blog - </a:t>
            </a:r>
            <a:r>
              <a:rPr lang="en-US" dirty="0" smtClean="0">
                <a:hlinkClick r:id="rId3"/>
              </a:rPr>
              <a:t>http://datavirtualizer.com</a:t>
            </a:r>
            <a:endParaRPr lang="en-US" dirty="0" smtClean="0"/>
          </a:p>
          <a:p>
            <a:pPr lvl="1"/>
            <a:r>
              <a:rPr lang="en-US" dirty="0" smtClean="0"/>
              <a:t>Blog - </a:t>
            </a:r>
            <a:r>
              <a:rPr lang="en-US" dirty="0" smtClean="0">
                <a:hlinkClick r:id="rId4"/>
              </a:rPr>
              <a:t>http://blog.delphix.com/kyle</a:t>
            </a:r>
            <a:r>
              <a:rPr lang="en-US" dirty="0" smtClean="0"/>
              <a:t> - </a:t>
            </a:r>
            <a:r>
              <a:rPr lang="en-US" dirty="0" err="1" smtClean="0"/>
              <a:t>Delphix</a:t>
            </a:r>
            <a:r>
              <a:rPr lang="en-US" dirty="0" smtClean="0"/>
              <a:t> focused</a:t>
            </a:r>
          </a:p>
          <a:p>
            <a:endParaRPr lang="en-US" dirty="0" smtClean="0"/>
          </a:p>
          <a:p>
            <a:r>
              <a:rPr lang="en-US" dirty="0" smtClean="0"/>
              <a:t>Jonathan Lewis – Oracle Scratchpad</a:t>
            </a:r>
          </a:p>
          <a:p>
            <a:pPr lvl="1"/>
            <a:r>
              <a:rPr lang="en-US" dirty="0" smtClean="0"/>
              <a:t>Anything performance tuning. Explains tuning very well at all levels. Deep internals knowledge is mind numbing.</a:t>
            </a:r>
          </a:p>
          <a:p>
            <a:pPr lvl="1"/>
            <a:r>
              <a:rPr lang="en-US" dirty="0" smtClean="0"/>
              <a:t>Blog – </a:t>
            </a:r>
            <a:r>
              <a:rPr lang="en-US" dirty="0" smtClean="0">
                <a:hlinkClick r:id="rId5"/>
              </a:rPr>
              <a:t>https://jonathanlewis.wordpress.com</a:t>
            </a:r>
            <a:endParaRPr lang="en-US" dirty="0" smtClean="0"/>
          </a:p>
          <a:p>
            <a:pPr lvl="1"/>
            <a:r>
              <a:rPr lang="en-US" dirty="0" smtClean="0"/>
              <a:t>Other – </a:t>
            </a:r>
            <a:r>
              <a:rPr lang="en-US" dirty="0" smtClean="0">
                <a:hlinkClick r:id="rId6"/>
              </a:rPr>
              <a:t>http://allthingsoracle.com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Bloggers Who I Learn From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5656"/>
            <a:ext cx="8382000" cy="5054322"/>
          </a:xfrm>
        </p:spPr>
        <p:txBody>
          <a:bodyPr/>
          <a:lstStyle/>
          <a:p>
            <a:r>
              <a:rPr lang="en-US" dirty="0" smtClean="0"/>
              <a:t>Craig </a:t>
            </a:r>
            <a:r>
              <a:rPr lang="en-US" dirty="0" err="1" smtClean="0"/>
              <a:t>Shallahamer</a:t>
            </a:r>
            <a:r>
              <a:rPr lang="en-US" dirty="0" smtClean="0"/>
              <a:t> – </a:t>
            </a:r>
            <a:r>
              <a:rPr lang="en-US" dirty="0" err="1" smtClean="0"/>
              <a:t>OraPub</a:t>
            </a:r>
            <a:endParaRPr lang="en-US" dirty="0" smtClean="0"/>
          </a:p>
          <a:p>
            <a:pPr lvl="1"/>
            <a:r>
              <a:rPr lang="en-US" dirty="0" err="1" smtClean="0"/>
              <a:t>OraPub</a:t>
            </a:r>
            <a:r>
              <a:rPr lang="en-US" dirty="0" smtClean="0"/>
              <a:t> helps Oracle DBAs take their tuning skills to the next level, though online, on-site training and webinars.</a:t>
            </a:r>
          </a:p>
          <a:p>
            <a:pPr lvl="1"/>
            <a:r>
              <a:rPr lang="en-US" dirty="0" smtClean="0"/>
              <a:t>Blog – </a:t>
            </a:r>
            <a:r>
              <a:rPr lang="en-US" dirty="0" smtClean="0">
                <a:hlinkClick r:id="rId3"/>
              </a:rPr>
              <a:t>http://blog.orapub.com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err="1" smtClean="0"/>
              <a:t>Tanel</a:t>
            </a:r>
            <a:r>
              <a:rPr lang="en-US" dirty="0" smtClean="0"/>
              <a:t> </a:t>
            </a:r>
            <a:r>
              <a:rPr lang="en-US" dirty="0" err="1" smtClean="0"/>
              <a:t>Poder</a:t>
            </a:r>
            <a:endParaRPr lang="en-US" dirty="0" smtClean="0"/>
          </a:p>
          <a:p>
            <a:pPr lvl="1"/>
            <a:r>
              <a:rPr lang="en-US" dirty="0" smtClean="0"/>
              <a:t>Freakish scientific like mind that knows things other mortals don't. Writes well about understanding &amp; tuning the internals of Oracle.</a:t>
            </a:r>
          </a:p>
          <a:p>
            <a:pPr lvl="1"/>
            <a:r>
              <a:rPr lang="en-US" dirty="0" smtClean="0"/>
              <a:t>Blog - </a:t>
            </a:r>
            <a:r>
              <a:rPr lang="en-US" dirty="0" smtClean="0">
                <a:hlinkClick r:id="rId4"/>
              </a:rPr>
              <a:t>http://blog.tanelpoder.com</a:t>
            </a:r>
            <a:endParaRPr lang="en-US" dirty="0" smtClean="0"/>
          </a:p>
          <a:p>
            <a:pPr lvl="1"/>
            <a:r>
              <a:rPr lang="en-US" dirty="0" smtClean="0"/>
              <a:t>Scripts and tools - </a:t>
            </a:r>
            <a:r>
              <a:rPr lang="en-US" dirty="0" smtClean="0">
                <a:hlinkClick r:id="rId5"/>
              </a:rPr>
              <a:t>http://tech.e2sn.com/oracle-scripts-and-tools</a:t>
            </a:r>
            <a:endParaRPr lang="en-US" dirty="0" smtClean="0"/>
          </a:p>
          <a:p>
            <a:pPr lvl="1"/>
            <a:r>
              <a:rPr lang="en-US" dirty="0" err="1" smtClean="0"/>
              <a:t>Youtube</a:t>
            </a:r>
            <a:r>
              <a:rPr lang="en-US" dirty="0" smtClean="0"/>
              <a:t> - </a:t>
            </a:r>
            <a:r>
              <a:rPr lang="en-US" dirty="0" smtClean="0">
                <a:hlinkClick r:id="rId6"/>
              </a:rPr>
              <a:t>https://www.youtube.com/c/tanelpodertech</a:t>
            </a: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Bloggers Who I Learn From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5656"/>
            <a:ext cx="8239125" cy="5054322"/>
          </a:xfrm>
        </p:spPr>
        <p:txBody>
          <a:bodyPr/>
          <a:lstStyle/>
          <a:p>
            <a:r>
              <a:rPr lang="en-US" dirty="0" smtClean="0"/>
              <a:t>Richard Foote – Index Internals</a:t>
            </a:r>
          </a:p>
          <a:p>
            <a:pPr lvl="1"/>
            <a:r>
              <a:rPr lang="en-US" dirty="0" smtClean="0"/>
              <a:t>Blog - </a:t>
            </a:r>
            <a:r>
              <a:rPr lang="en-US" dirty="0" smtClean="0">
                <a:hlinkClick r:id="rId3"/>
              </a:rPr>
              <a:t>http://richardfoote.wordpress.com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err="1" smtClean="0"/>
              <a:t>Uwe</a:t>
            </a:r>
            <a:r>
              <a:rPr lang="en-US" dirty="0" smtClean="0"/>
              <a:t> </a:t>
            </a:r>
            <a:r>
              <a:rPr lang="en-US" dirty="0" err="1" smtClean="0"/>
              <a:t>Hesse</a:t>
            </a:r>
            <a:r>
              <a:rPr lang="en-US" dirty="0" smtClean="0"/>
              <a:t> – The Oracle Instructor</a:t>
            </a:r>
          </a:p>
          <a:p>
            <a:pPr lvl="1"/>
            <a:r>
              <a:rPr lang="en-US" dirty="0" smtClean="0"/>
              <a:t>Writes classroom like blog posts</a:t>
            </a:r>
          </a:p>
          <a:p>
            <a:pPr lvl="1"/>
            <a:r>
              <a:rPr lang="en-US" dirty="0" smtClean="0"/>
              <a:t>Data Guard, </a:t>
            </a:r>
            <a:r>
              <a:rPr lang="en-US" dirty="0" err="1" smtClean="0"/>
              <a:t>Exadata</a:t>
            </a:r>
            <a:r>
              <a:rPr lang="en-US" dirty="0" smtClean="0"/>
              <a:t>, others.</a:t>
            </a:r>
          </a:p>
          <a:p>
            <a:pPr lvl="1"/>
            <a:r>
              <a:rPr lang="en-US" dirty="0" smtClean="0">
                <a:hlinkClick r:id="rId4"/>
              </a:rPr>
              <a:t>http://uhesse.com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Tim Hall – ORACLE-BASE</a:t>
            </a:r>
          </a:p>
          <a:p>
            <a:pPr lvl="1"/>
            <a:r>
              <a:rPr lang="en-US" dirty="0" smtClean="0"/>
              <a:t>Blog - </a:t>
            </a:r>
            <a:r>
              <a:rPr lang="en-US" dirty="0" smtClean="0">
                <a:hlinkClick r:id="rId5"/>
              </a:rPr>
              <a:t>https://oracle-base.com/blog</a:t>
            </a:r>
            <a:endParaRPr lang="en-US" dirty="0" smtClean="0"/>
          </a:p>
          <a:p>
            <a:pPr lvl="1"/>
            <a:r>
              <a:rPr lang="en-US" dirty="0" smtClean="0"/>
              <a:t>Examples - </a:t>
            </a:r>
            <a:r>
              <a:rPr lang="en-US" dirty="0" smtClean="0">
                <a:hlinkClick r:id="rId6"/>
              </a:rPr>
              <a:t>https://oracle-base.com</a:t>
            </a:r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  <a:p>
            <a:pPr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45383"/>
            <a:ext cx="8239125" cy="4857540"/>
          </a:xfrm>
        </p:spPr>
        <p:txBody>
          <a:bodyPr/>
          <a:lstStyle/>
          <a:p>
            <a:r>
              <a:rPr lang="en-US" dirty="0" smtClean="0"/>
              <a:t>Michael Cunningham</a:t>
            </a:r>
          </a:p>
          <a:p>
            <a:pPr lvl="1"/>
            <a:r>
              <a:rPr lang="en-US" dirty="0" smtClean="0"/>
              <a:t>Software Engineer for 10 years</a:t>
            </a:r>
          </a:p>
          <a:p>
            <a:pPr lvl="1"/>
            <a:r>
              <a:rPr lang="en-US" dirty="0" smtClean="0"/>
              <a:t>DBA for 13 years</a:t>
            </a:r>
          </a:p>
          <a:p>
            <a:pPr lvl="1"/>
            <a:r>
              <a:rPr lang="en-US" dirty="0" smtClean="0"/>
              <a:t>Hobbies</a:t>
            </a:r>
          </a:p>
          <a:p>
            <a:pPr lvl="2"/>
            <a:r>
              <a:rPr lang="en-US" dirty="0" smtClean="0"/>
              <a:t>Sailing</a:t>
            </a:r>
          </a:p>
          <a:p>
            <a:pPr lvl="2"/>
            <a:r>
              <a:rPr lang="en-US" dirty="0" smtClean="0"/>
              <a:t>Archery</a:t>
            </a:r>
          </a:p>
          <a:p>
            <a:pPr lvl="2"/>
            <a:r>
              <a:rPr lang="en-US" dirty="0" err="1" smtClean="0"/>
              <a:t>RVing</a:t>
            </a:r>
            <a:endParaRPr lang="en-US" dirty="0" smtClean="0"/>
          </a:p>
          <a:p>
            <a:pPr lvl="2"/>
            <a:r>
              <a:rPr lang="en-US" dirty="0" smtClean="0"/>
              <a:t>Snow Skiing</a:t>
            </a:r>
          </a:p>
          <a:p>
            <a:pPr lvl="2"/>
            <a:r>
              <a:rPr lang="en-US" dirty="0" smtClean="0"/>
              <a:t>Backpacking</a:t>
            </a:r>
          </a:p>
          <a:p>
            <a:pPr lvl="2"/>
            <a:r>
              <a:rPr lang="en-US" dirty="0" smtClean="0"/>
              <a:t>Winemaking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39125" cy="901019"/>
          </a:xfrm>
        </p:spPr>
        <p:txBody>
          <a:bodyPr/>
          <a:lstStyle/>
          <a:p>
            <a:r>
              <a:rPr lang="en-US" dirty="0" smtClean="0"/>
              <a:t>Who am I?</a:t>
            </a:r>
            <a:endParaRPr lang="en-US" dirty="0"/>
          </a:p>
        </p:txBody>
      </p:sp>
      <p:pic>
        <p:nvPicPr>
          <p:cNvPr id="1026" name="Picture 2" descr="C:\Users\mcunningham\Documents\thumb\dba\projects\deep_dive\sailing_gg_bridge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953000" y="1166398"/>
            <a:ext cx="3591646" cy="2020301"/>
          </a:xfrm>
          <a:prstGeom prst="rect">
            <a:avLst/>
          </a:prstGeom>
          <a:noFill/>
        </p:spPr>
      </p:pic>
      <p:pic>
        <p:nvPicPr>
          <p:cNvPr id="1027" name="Picture 3" descr="C:\Users\mcunningham\Documents\thumb\dba\projects\deep_dive\sailing_sf_city_at_night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447713" y="3352800"/>
            <a:ext cx="5096933" cy="286702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Bloggers Who I Learn From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5656"/>
            <a:ext cx="8239125" cy="4762918"/>
          </a:xfrm>
        </p:spPr>
        <p:txBody>
          <a:bodyPr/>
          <a:lstStyle/>
          <a:p>
            <a:r>
              <a:rPr lang="en-US" dirty="0" err="1" smtClean="0"/>
              <a:t>Kellyn</a:t>
            </a:r>
            <a:r>
              <a:rPr lang="en-US" dirty="0" smtClean="0"/>
              <a:t> </a:t>
            </a:r>
            <a:r>
              <a:rPr lang="en-US" dirty="0" err="1" smtClean="0"/>
              <a:t>Pov'Vin</a:t>
            </a:r>
            <a:r>
              <a:rPr lang="en-US" dirty="0" smtClean="0"/>
              <a:t>-Gorman</a:t>
            </a:r>
          </a:p>
          <a:p>
            <a:pPr lvl="1"/>
            <a:r>
              <a:rPr lang="en-US" dirty="0" smtClean="0"/>
              <a:t>Oracle Enterprise Manager</a:t>
            </a:r>
          </a:p>
          <a:p>
            <a:pPr lvl="1"/>
            <a:r>
              <a:rPr lang="en-US" dirty="0" smtClean="0"/>
              <a:t>Oracle-L</a:t>
            </a:r>
          </a:p>
          <a:p>
            <a:pPr lvl="1"/>
            <a:r>
              <a:rPr lang="en-US" dirty="0" smtClean="0">
                <a:hlinkClick r:id="rId2"/>
              </a:rPr>
              <a:t>http://dbakevlar.com/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Others</a:t>
            </a:r>
          </a:p>
          <a:p>
            <a:pPr lvl="1"/>
            <a:r>
              <a:rPr lang="en-US" dirty="0" smtClean="0"/>
              <a:t>Great all around info - </a:t>
            </a:r>
            <a:r>
              <a:rPr lang="en-US" dirty="0" smtClean="0">
                <a:hlinkClick r:id="rId3"/>
              </a:rPr>
              <a:t>http://www.toadworld.com</a:t>
            </a:r>
            <a:endParaRPr lang="en-US" dirty="0" smtClean="0"/>
          </a:p>
          <a:p>
            <a:pPr lvl="1"/>
            <a:r>
              <a:rPr lang="en-US" dirty="0" smtClean="0"/>
              <a:t>Ask Tom - </a:t>
            </a:r>
            <a:r>
              <a:rPr lang="en-US" dirty="0" smtClean="0">
                <a:hlinkClick r:id="rId4"/>
              </a:rPr>
              <a:t>http://asktom.oracle.com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Great Idea</a:t>
            </a:r>
          </a:p>
          <a:p>
            <a:pPr lvl="1"/>
            <a:r>
              <a:rPr lang="en-US" dirty="0" smtClean="0">
                <a:hlinkClick r:id="rId5"/>
              </a:rPr>
              <a:t>http://blog.tanelpoder.com/2009/10/26/whats-a-good-way-to-learn-some-oracle-internals-every-day/</a:t>
            </a:r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30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 Idea I Just Picked 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5656"/>
            <a:ext cx="8239125" cy="2038140"/>
          </a:xfrm>
        </p:spPr>
        <p:txBody>
          <a:bodyPr/>
          <a:lstStyle/>
          <a:p>
            <a:pPr>
              <a:buNone/>
            </a:pPr>
            <a:r>
              <a:rPr lang="en-US" dirty="0" smtClean="0"/>
              <a:t>What’s a good way to learn some Oracle internals every day?</a:t>
            </a:r>
          </a:p>
          <a:p>
            <a:r>
              <a:rPr lang="en-US" dirty="0" smtClean="0"/>
              <a:t>Blog by </a:t>
            </a:r>
            <a:r>
              <a:rPr lang="en-US" dirty="0" err="1" smtClean="0"/>
              <a:t>Tanel</a:t>
            </a:r>
            <a:r>
              <a:rPr lang="en-US" dirty="0" smtClean="0"/>
              <a:t> </a:t>
            </a:r>
            <a:r>
              <a:rPr lang="en-US" dirty="0" err="1" smtClean="0"/>
              <a:t>Poder</a:t>
            </a:r>
            <a:endParaRPr lang="en-US" dirty="0" smtClean="0"/>
          </a:p>
          <a:p>
            <a:r>
              <a:rPr lang="en-US" dirty="0" smtClean="0"/>
              <a:t>Subscribe to </a:t>
            </a:r>
            <a:r>
              <a:rPr lang="en-US" dirty="0" err="1" smtClean="0"/>
              <a:t>metalink</a:t>
            </a:r>
            <a:r>
              <a:rPr lang="en-US" dirty="0" smtClean="0"/>
              <a:t> "Hot Topics E-Mail"</a:t>
            </a:r>
          </a:p>
          <a:p>
            <a:pPr lvl="1"/>
            <a:r>
              <a:rPr lang="en-US" dirty="0" smtClean="0"/>
              <a:t>Email every day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31</a:t>
            </a:fld>
            <a:endParaRPr lang="en-US" dirty="0"/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71600" y="3276600"/>
            <a:ext cx="6023344" cy="2514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Highly Recommended - Share Your Knowledge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5656"/>
            <a:ext cx="8239125" cy="5054322"/>
          </a:xfrm>
        </p:spPr>
        <p:txBody>
          <a:bodyPr/>
          <a:lstStyle/>
          <a:p>
            <a:pPr fontAlgn="base"/>
            <a:r>
              <a:rPr lang="en-US" dirty="0" smtClean="0"/>
              <a:t>Blog, Writing articles, Speaking</a:t>
            </a:r>
          </a:p>
          <a:p>
            <a:pPr lvl="1" fontAlgn="base"/>
            <a:r>
              <a:rPr lang="en-US" dirty="0" smtClean="0"/>
              <a:t>Writing about something forces you to learn it even better than you may have otherwise learned it</a:t>
            </a:r>
          </a:p>
          <a:p>
            <a:pPr lvl="1" fontAlgn="base"/>
            <a:r>
              <a:rPr lang="en-US" dirty="0" smtClean="0"/>
              <a:t>Write for User Group magazine like </a:t>
            </a:r>
            <a:r>
              <a:rPr lang="en-US" dirty="0" err="1" smtClean="0"/>
              <a:t>NoCOUG</a:t>
            </a:r>
            <a:r>
              <a:rPr lang="en-US" dirty="0" smtClean="0"/>
              <a:t> Journal</a:t>
            </a:r>
          </a:p>
          <a:p>
            <a:pPr lvl="1" fontAlgn="base"/>
            <a:r>
              <a:rPr lang="en-US" dirty="0" smtClean="0"/>
              <a:t>New features can be a popular thing to write about</a:t>
            </a:r>
          </a:p>
          <a:p>
            <a:pPr fontAlgn="base"/>
            <a:endParaRPr lang="en-US" dirty="0" smtClean="0"/>
          </a:p>
          <a:p>
            <a:pPr fontAlgn="base"/>
            <a:r>
              <a:rPr lang="en-US" dirty="0" smtClean="0"/>
              <a:t>Present at conferences</a:t>
            </a:r>
          </a:p>
          <a:p>
            <a:pPr fontAlgn="base"/>
            <a:endParaRPr lang="en-US" dirty="0" smtClean="0"/>
          </a:p>
          <a:p>
            <a:pPr fontAlgn="base"/>
            <a:r>
              <a:rPr lang="en-US" dirty="0" smtClean="0"/>
              <a:t>Spend time on the forums</a:t>
            </a:r>
          </a:p>
          <a:p>
            <a:pPr lvl="1" fontAlgn="base"/>
            <a:r>
              <a:rPr lang="en-US" dirty="0" smtClean="0"/>
              <a:t>Oracle-L is my favorite</a:t>
            </a:r>
          </a:p>
          <a:p>
            <a:pPr fontAlgn="base"/>
            <a:endParaRPr lang="en-US" dirty="0" smtClean="0"/>
          </a:p>
          <a:p>
            <a:pPr fontAlgn="base"/>
            <a:r>
              <a:rPr lang="en-US" dirty="0" smtClean="0"/>
              <a:t>Write a detailed white paper</a:t>
            </a:r>
          </a:p>
          <a:p>
            <a:pPr fontAlgn="base"/>
            <a:endParaRPr lang="en-US" dirty="0" smtClean="0"/>
          </a:p>
          <a:p>
            <a:pPr fontAlgn="base"/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32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0"/>
            <a:ext cx="8239125" cy="3276600"/>
          </a:xfrm>
        </p:spPr>
        <p:txBody>
          <a:bodyPr/>
          <a:lstStyle/>
          <a:p>
            <a:pPr>
              <a:buNone/>
            </a:pPr>
            <a:r>
              <a:rPr lang="en-US" b="1" dirty="0" smtClean="0"/>
              <a:t>Further questions are welcome:</a:t>
            </a:r>
          </a:p>
          <a:p>
            <a:r>
              <a:rPr lang="en-US" dirty="0" smtClean="0">
                <a:hlinkClick r:id="rId3"/>
              </a:rPr>
              <a:t>napacunningham@gmail.com</a:t>
            </a:r>
            <a:endParaRPr lang="en-US" dirty="0" smtClean="0"/>
          </a:p>
          <a:p>
            <a:pPr>
              <a:buNone/>
            </a:pPr>
            <a:endParaRPr lang="en-US" b="1" dirty="0" smtClean="0"/>
          </a:p>
          <a:p>
            <a:pPr>
              <a:buNone/>
            </a:pPr>
            <a:r>
              <a:rPr lang="en-US" b="1" dirty="0" smtClean="0"/>
              <a:t>Blog</a:t>
            </a:r>
          </a:p>
          <a:p>
            <a:r>
              <a:rPr lang="en-US" dirty="0" smtClean="0">
                <a:hlinkClick r:id="rId4"/>
              </a:rPr>
              <a:t>www.michaelwcunningham.com</a:t>
            </a:r>
            <a:endParaRPr lang="en-US" dirty="0" smtClean="0"/>
          </a:p>
          <a:p>
            <a:pPr>
              <a:buNone/>
            </a:pPr>
            <a:endParaRPr lang="en-US" b="1" dirty="0" smtClean="0"/>
          </a:p>
          <a:p>
            <a:pPr>
              <a:buNone/>
            </a:pPr>
            <a:endParaRPr lang="en-US" b="1" dirty="0" smtClean="0"/>
          </a:p>
          <a:p>
            <a:pPr>
              <a:buNone/>
            </a:pPr>
            <a:r>
              <a:rPr lang="en-US" b="1" dirty="0" smtClean="0"/>
              <a:t>Michael Cunningham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457200" y="533400"/>
            <a:ext cx="8153400" cy="1981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3A65"/>
                </a:solidFill>
                <a:effectLst/>
                <a:uLnTx/>
                <a:uFillTx/>
                <a:latin typeface="Arial"/>
                <a:ea typeface="+mj-ea"/>
                <a:cs typeface="Arial"/>
              </a:rPr>
              <a:t>Thank You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1" i="0" u="none" strike="noStrike" kern="1200" cap="none" spc="0" normalizeH="0" baseline="0" noProof="0" dirty="0" smtClean="0">
              <a:ln>
                <a:noFill/>
              </a:ln>
              <a:solidFill>
                <a:srgbClr val="003A65"/>
              </a:solidFill>
              <a:effectLst/>
              <a:uLnTx/>
              <a:uFillTx/>
              <a:latin typeface="Arial"/>
              <a:ea typeface="+mj-ea"/>
              <a:cs typeface="Arial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1" dirty="0" smtClean="0">
                <a:solidFill>
                  <a:srgbClr val="003A65"/>
                </a:solidFill>
                <a:latin typeface="Arial"/>
                <a:ea typeface="+mj-ea"/>
                <a:cs typeface="Arial"/>
              </a:rPr>
              <a:t>Please fill out the session evaluation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srgbClr val="003A65"/>
              </a:solidFill>
              <a:effectLst/>
              <a:uLnTx/>
              <a:uFillTx/>
              <a:latin typeface="Arial"/>
              <a:ea typeface="+mj-ea"/>
              <a:cs typeface="Arial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Newest </a:t>
            </a:r>
            <a:r>
              <a:rPr lang="en-US" dirty="0" err="1" smtClean="0"/>
              <a:t>Hobbie</a:t>
            </a:r>
            <a:r>
              <a:rPr lang="en-US" dirty="0" smtClean="0"/>
              <a:t> – T-Shirt Design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My First T-Shirt Design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2100262" y="1490662"/>
            <a:ext cx="4953000" cy="4714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WHY?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What skills other experts say all DBA's should possess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How to improve those skills and others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What worked for 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6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I think a talk like this is valuable?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5656"/>
            <a:ext cx="8239125" cy="5054322"/>
          </a:xfrm>
        </p:spPr>
        <p:txBody>
          <a:bodyPr/>
          <a:lstStyle/>
          <a:p>
            <a:r>
              <a:rPr lang="en-US" dirty="0" smtClean="0"/>
              <a:t>Questions I see on forums</a:t>
            </a:r>
          </a:p>
          <a:p>
            <a:pPr lvl="1"/>
            <a:r>
              <a:rPr lang="en-US" dirty="0" smtClean="0"/>
              <a:t>How can I get up to speed – I was thrown into this position</a:t>
            </a:r>
          </a:p>
          <a:p>
            <a:pPr lvl="1"/>
            <a:r>
              <a:rPr lang="en-US" dirty="0" smtClean="0"/>
              <a:t>I'm a new DBA, where should I begin learning?</a:t>
            </a:r>
          </a:p>
          <a:p>
            <a:pPr lvl="1"/>
            <a:r>
              <a:rPr lang="en-US" dirty="0" smtClean="0"/>
              <a:t>How do I grow my DBA career?</a:t>
            </a:r>
          </a:p>
          <a:p>
            <a:pPr lvl="1"/>
            <a:r>
              <a:rPr lang="en-US" dirty="0" smtClean="0"/>
              <a:t>How do I become a DBA guru?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I think a talk like this is valuable?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5656"/>
            <a:ext cx="8239125" cy="5054322"/>
          </a:xfrm>
        </p:spPr>
        <p:txBody>
          <a:bodyPr/>
          <a:lstStyle/>
          <a:p>
            <a:r>
              <a:rPr lang="en-US" dirty="0" smtClean="0"/>
              <a:t>Questions I see on forums</a:t>
            </a:r>
          </a:p>
          <a:p>
            <a:pPr lvl="1"/>
            <a:r>
              <a:rPr lang="en-US" dirty="0" smtClean="0"/>
              <a:t>How can I get up to speed – I was thrown into this position</a:t>
            </a:r>
          </a:p>
          <a:p>
            <a:pPr lvl="1"/>
            <a:r>
              <a:rPr lang="en-US" dirty="0" smtClean="0"/>
              <a:t>I'm a new DBA, where should I begin learning?</a:t>
            </a:r>
          </a:p>
          <a:p>
            <a:pPr lvl="1"/>
            <a:r>
              <a:rPr lang="en-US" dirty="0" smtClean="0"/>
              <a:t>How do I grow my DBA career?</a:t>
            </a:r>
          </a:p>
          <a:p>
            <a:pPr lvl="1"/>
            <a:r>
              <a:rPr lang="en-US" dirty="0" smtClean="0"/>
              <a:t>How do I become a DBA guru?</a:t>
            </a:r>
          </a:p>
          <a:p>
            <a:endParaRPr lang="en-US" dirty="0" smtClean="0"/>
          </a:p>
          <a:p>
            <a:r>
              <a:rPr lang="en-US" dirty="0" smtClean="0"/>
              <a:t>Answers I see on the forums</a:t>
            </a:r>
          </a:p>
          <a:p>
            <a:pPr lvl="1"/>
            <a:r>
              <a:rPr lang="en-US" dirty="0" smtClean="0"/>
              <a:t>Start with the Oracle Concepts Manual</a:t>
            </a:r>
          </a:p>
          <a:p>
            <a:pPr lvl="2"/>
            <a:r>
              <a:rPr lang="en-US" dirty="0" smtClean="0"/>
              <a:t>Great advice and I also recommend it, but 646 pages</a:t>
            </a:r>
          </a:p>
          <a:p>
            <a:pPr lvl="1"/>
            <a:r>
              <a:rPr lang="en-US" dirty="0" smtClean="0"/>
              <a:t>User Group meetings (not just Oracle groups)</a:t>
            </a:r>
          </a:p>
          <a:p>
            <a:pPr lvl="1"/>
            <a:r>
              <a:rPr lang="en-US" dirty="0" smtClean="0"/>
              <a:t>Conferences – talk with others and trade war stories</a:t>
            </a:r>
          </a:p>
          <a:p>
            <a:pPr lvl="1"/>
            <a:r>
              <a:rPr lang="en-US" dirty="0" smtClean="0"/>
              <a:t>Read blogs, articles, books</a:t>
            </a:r>
          </a:p>
          <a:p>
            <a:pPr lvl="1"/>
            <a:r>
              <a:rPr lang="en-US" dirty="0" smtClean="0"/>
              <a:t>Switch Careers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Road To Improvement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10,000 hours to become proficient</a:t>
            </a:r>
          </a:p>
          <a:p>
            <a:pPr lvl="1"/>
            <a:r>
              <a:rPr lang="en-US" dirty="0" smtClean="0"/>
              <a:t>exceptional expertise requires at least 10,000 hours of practice</a:t>
            </a:r>
          </a:p>
          <a:p>
            <a:pPr lvl="1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9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OLLAB_16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99"/>
        </a:solidFill>
      </a:spPr>
      <a:bodyPr lIns="91440" tIns="91440" rIns="91440" bIns="91440" rtlCol="0" anchor="t" anchorCtr="0"/>
      <a:lstStyle>
        <a:defPPr>
          <a:defRPr sz="1500" dirty="0" smtClean="0">
            <a:solidFill>
              <a:schemeClr val="tx1"/>
            </a:solidFill>
            <a:latin typeface="Courier New" pitchFamily="49" charset="0"/>
            <a:cs typeface="Courier New" pitchFamily="49" charset="0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  <a:tailEnd type="arrow"/>
        </a:ln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Presentation2" id="{45CFD53C-96A6-BA4B-BF42-37F19F087960}" vid="{5A7DDCB6-2A7C-C44E-849A-27C4C1AEFC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5891</TotalTime>
  <Words>1520</Words>
  <Application>Microsoft Office PowerPoint</Application>
  <PresentationFormat>On-screen Show (4:3)</PresentationFormat>
  <Paragraphs>343</Paragraphs>
  <Slides>33</Slides>
  <Notes>13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4" baseType="lpstr">
      <vt:lpstr>COLLAB_16</vt:lpstr>
      <vt:lpstr>Slide 1</vt:lpstr>
      <vt:lpstr>Earn an #IOUGenius Certificate  Demonstrate the skills you’ve gained at COLLABORATE 16 </vt:lpstr>
      <vt:lpstr>Who am I?</vt:lpstr>
      <vt:lpstr>Newest Hobbie – T-Shirt Design</vt:lpstr>
      <vt:lpstr>My First T-Shirt Design</vt:lpstr>
      <vt:lpstr>Introduction</vt:lpstr>
      <vt:lpstr>Why I think a talk like this is valuable?</vt:lpstr>
      <vt:lpstr>Why I think a talk like this is valuable?</vt:lpstr>
      <vt:lpstr>The Road To Improvement</vt:lpstr>
      <vt:lpstr>The Road To Improvement</vt:lpstr>
      <vt:lpstr>The Road To Improvement</vt:lpstr>
      <vt:lpstr>How To Get Started  &amp;  Some Ideas</vt:lpstr>
      <vt:lpstr>Make A List Of What Interests You</vt:lpstr>
      <vt:lpstr>Self Study</vt:lpstr>
      <vt:lpstr>Making The Time For Improvement</vt:lpstr>
      <vt:lpstr>Staying Organized</vt:lpstr>
      <vt:lpstr>Where I Go For Learning</vt:lpstr>
      <vt:lpstr>Where I Go For Learning</vt:lpstr>
      <vt:lpstr>Exposure to Topics Outside Our Environment</vt:lpstr>
      <vt:lpstr>Exposure to Topics Outside Our Environment</vt:lpstr>
      <vt:lpstr>Some Possible Areas of Study</vt:lpstr>
      <vt:lpstr>Top 10 IT Skills in 2016 – Oracle University Article</vt:lpstr>
      <vt:lpstr>What Others Say DBA's Should Know</vt:lpstr>
      <vt:lpstr>Become An Expert At Something And Share</vt:lpstr>
      <vt:lpstr>Become An Expert At Something And Share</vt:lpstr>
      <vt:lpstr>My Favorite Bloggers  &amp;  Why?</vt:lpstr>
      <vt:lpstr>Bloggers Who I Learn From</vt:lpstr>
      <vt:lpstr>Bloggers Who I Learn From</vt:lpstr>
      <vt:lpstr>Bloggers Who I Learn From</vt:lpstr>
      <vt:lpstr>Bloggers Who I Learn From</vt:lpstr>
      <vt:lpstr>New Idea I Just Picked Up</vt:lpstr>
      <vt:lpstr>Highly Recommended - Share Your Knowledge</vt:lpstr>
      <vt:lpstr>Slide 33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Chiamas, Tricia</dc:creator>
  <cp:lastModifiedBy>mcunningham</cp:lastModifiedBy>
  <cp:revision>252</cp:revision>
  <dcterms:created xsi:type="dcterms:W3CDTF">2015-12-07T17:07:14Z</dcterms:created>
  <dcterms:modified xsi:type="dcterms:W3CDTF">2016-04-12T20:43:25Z</dcterms:modified>
</cp:coreProperties>
</file>

<file path=docProps/thumbnail.jpeg>
</file>